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310" r:id="rId2"/>
    <p:sldId id="325" r:id="rId3"/>
    <p:sldId id="339" r:id="rId4"/>
    <p:sldId id="338" r:id="rId5"/>
    <p:sldId id="327" r:id="rId6"/>
    <p:sldId id="328" r:id="rId7"/>
    <p:sldId id="340" r:id="rId8"/>
    <p:sldId id="343" r:id="rId9"/>
    <p:sldId id="341" r:id="rId10"/>
    <p:sldId id="344" r:id="rId11"/>
    <p:sldId id="326" r:id="rId12"/>
    <p:sldId id="329" r:id="rId13"/>
    <p:sldId id="330" r:id="rId14"/>
    <p:sldId id="331" r:id="rId15"/>
    <p:sldId id="334" r:id="rId16"/>
    <p:sldId id="335" r:id="rId17"/>
    <p:sldId id="333" r:id="rId18"/>
    <p:sldId id="336" r:id="rId19"/>
    <p:sldId id="337" r:id="rId20"/>
    <p:sldId id="342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939"/>
    <a:srgbClr val="85BC20"/>
    <a:srgbClr val="85C664"/>
    <a:srgbClr val="86B737"/>
    <a:srgbClr val="8CBC3E"/>
    <a:srgbClr val="91C143"/>
    <a:srgbClr val="92C73D"/>
    <a:srgbClr val="90BF1B"/>
    <a:srgbClr val="9FC539"/>
    <a:srgbClr val="95C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6" autoAdjust="0"/>
    <p:restoredTop sz="91697" autoAdjust="0"/>
  </p:normalViewPr>
  <p:slideViewPr>
    <p:cSldViewPr>
      <p:cViewPr varScale="1">
        <p:scale>
          <a:sx n="79" d="100"/>
          <a:sy n="79" d="100"/>
        </p:scale>
        <p:origin x="118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fld id="{E2793AFC-DE70-4D31-B4D1-3638F4D8FA6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02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Klicken Sie, um die Formate des Vorlagentextes zu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fld id="{BF5B697E-756E-46C0-9C6F-B0A9C864420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2844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9A679-87E1-49AD-8D6A-9C36A5716DAC}" type="slidenum">
              <a:rPr lang="de-CH"/>
              <a:pPr/>
              <a:t>1</a:t>
            </a:fld>
            <a:endParaRPr lang="de-CH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1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10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537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11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12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13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14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15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16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17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18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19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2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20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6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3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4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5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6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7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8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6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5291-98EB-4A1F-81ED-FBF9AAA9C2C2}" type="slidenum">
              <a:rPr lang="de-CH"/>
              <a:pPr/>
              <a:t>9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3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solidFill>
            <a:srgbClr val="85BC2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CH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5213" y="1408113"/>
            <a:ext cx="7621587" cy="1335087"/>
          </a:xfrm>
        </p:spPr>
        <p:txBody>
          <a:bodyPr/>
          <a:lstStyle>
            <a:lvl1pPr>
              <a:lnSpc>
                <a:spcPts val="4800"/>
              </a:lnSpc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1143000" y="58293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r>
              <a:rPr lang="de-CH" sz="2000" noProof="1">
                <a:solidFill>
                  <a:srgbClr val="85BC20"/>
                </a:solidFill>
              </a:rPr>
              <a:t>www.vcs-tg.ch</a:t>
            </a:r>
            <a:endParaRPr lang="de-CH" sz="2000" noProof="1">
              <a:solidFill>
                <a:srgbClr val="85BC20"/>
              </a:solidFill>
              <a:latin typeface="MetaBold-Roman" pitchFamily="124" charset="0"/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2819400"/>
            <a:ext cx="7620000" cy="990600"/>
          </a:xfrm>
        </p:spPr>
        <p:txBody>
          <a:bodyPr wrap="none"/>
          <a:lstStyle>
            <a:lvl1pPr marL="0" indent="0">
              <a:lnSpc>
                <a:spcPts val="2600"/>
              </a:lnSpc>
              <a:buFontTx/>
              <a:buNone/>
              <a:defRPr sz="2000">
                <a:solidFill>
                  <a:srgbClr val="022778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17" y="5525928"/>
            <a:ext cx="2813994" cy="910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360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22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79500"/>
            <a:ext cx="76295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066800" y="624840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1pPr>
            <a:lvl2pPr marL="420688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2pPr>
            <a:lvl3pPr marL="839788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3pPr>
            <a:lvl4pPr marL="1260475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4pPr>
            <a:lvl5pPr marL="1681163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5pPr>
            <a:lvl6pPr marL="21383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6pPr>
            <a:lvl7pPr marL="25955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7pPr>
            <a:lvl8pPr marL="30527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8pPr>
            <a:lvl9pPr marL="35099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600" noProof="1">
                <a:solidFill>
                  <a:srgbClr val="85BC20"/>
                </a:solidFill>
                <a:latin typeface="MetaBook-Roman" pitchFamily="124" charset="0"/>
              </a:rPr>
              <a:t>www.vcs-tg.ch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8763000" y="5592763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fld id="{6DD0942F-033D-4E87-95EF-D171BA179D6B}" type="slidenum">
              <a:rPr lang="fr-FR" sz="800">
                <a:solidFill>
                  <a:schemeClr val="bg2"/>
                </a:solidFill>
              </a:rPr>
              <a:pPr/>
              <a:t>‹Nr.›</a:t>
            </a:fld>
            <a:endParaRPr lang="fr-FR" sz="80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40" y="6127337"/>
            <a:ext cx="1688783" cy="546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2pPr>
      <a:lvl3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3pPr>
      <a:lvl4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4pPr>
      <a:lvl5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5pPr>
      <a:lvl6pPr marL="4572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6pPr>
      <a:lvl7pPr marL="9144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7pPr>
      <a:lvl8pPr marL="13716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8pPr>
      <a:lvl9pPr marL="18288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9pPr>
    </p:titleStyle>
    <p:bodyStyle>
      <a:lvl1pPr marL="266700" indent="-266700" algn="l" rtl="0" eaLnBrk="1" fontAlgn="base" hangingPunct="1">
        <a:lnSpc>
          <a:spcPts val="2800"/>
        </a:lnSpc>
        <a:spcBef>
          <a:spcPts val="1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5588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+mn-lt"/>
        </a:defRPr>
      </a:lvl2pPr>
      <a:lvl3pPr marL="790575" indent="-265113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+mn-lt"/>
        </a:defRPr>
      </a:lvl3pPr>
      <a:lvl4pPr marL="1050925" indent="-258763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+mn-lt"/>
        </a:defRPr>
      </a:lvl4pPr>
      <a:lvl5pPr marL="15065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5pPr>
      <a:lvl6pPr marL="19637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6pPr>
      <a:lvl7pPr marL="24209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7pPr>
      <a:lvl8pPr marL="28781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8pPr>
      <a:lvl9pPr marL="33353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041525" y="2889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1546225" y="30924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VCS Thurgau</a:t>
            </a:r>
            <a:br>
              <a:rPr lang="de-CH" dirty="0"/>
            </a:br>
            <a:r>
              <a:rPr lang="de-CH" dirty="0"/>
              <a:t>Jahresversammlung 2019</a:t>
            </a:r>
            <a:endParaRPr lang="fr-FR" dirty="0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Infos zu Erfolgsrechnung  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629525" cy="4669755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rgbClr val="88B939"/>
                </a:solidFill>
              </a:rPr>
              <a:t>Abstimmungen: </a:t>
            </a:r>
            <a:br>
              <a:rPr lang="de-CH" dirty="0"/>
            </a:br>
            <a:r>
              <a:rPr lang="de-CH" dirty="0"/>
              <a:t>Rückstellung 5’000, davon 2’000 gebraucht, ausgegeben 2’668.85</a:t>
            </a:r>
          </a:p>
          <a:p>
            <a:pPr marL="0" indent="0">
              <a:buNone/>
            </a:pPr>
            <a:r>
              <a:rPr lang="de-CH" dirty="0">
                <a:solidFill>
                  <a:srgbClr val="88B939"/>
                </a:solidFill>
              </a:rPr>
              <a:t>Honorare:</a:t>
            </a:r>
            <a:br>
              <a:rPr lang="de-CH" dirty="0"/>
            </a:br>
            <a:r>
              <a:rPr lang="de-CH" dirty="0"/>
              <a:t>Rückstellung: 10’000, keine Rückstellungen gebraucht, ausgegeben 13’119.90</a:t>
            </a:r>
          </a:p>
          <a:p>
            <a:pPr marL="0" indent="0">
              <a:buNone/>
            </a:pPr>
            <a:r>
              <a:rPr lang="de-CH" dirty="0">
                <a:solidFill>
                  <a:srgbClr val="88B939"/>
                </a:solidFill>
              </a:rPr>
              <a:t>Mobil sein und bleiben:</a:t>
            </a:r>
            <a:br>
              <a:rPr lang="de-CH" dirty="0"/>
            </a:br>
            <a:r>
              <a:rPr lang="de-CH" dirty="0"/>
              <a:t>Einnahmen: 8’600, Ausgaben: 5’686.85</a:t>
            </a:r>
            <a:br>
              <a:rPr lang="de-CH" dirty="0"/>
            </a:br>
            <a:r>
              <a:rPr lang="de-CH" dirty="0"/>
              <a:t>Gewinn: 2’913.15</a:t>
            </a:r>
          </a:p>
          <a:p>
            <a:pPr marL="0" indent="0">
              <a:buNone/>
            </a:pPr>
            <a:r>
              <a:rPr lang="de-CH" dirty="0">
                <a:solidFill>
                  <a:srgbClr val="88B939"/>
                </a:solidFill>
              </a:rPr>
              <a:t>Velobörse: </a:t>
            </a:r>
            <a:br>
              <a:rPr lang="de-CH" dirty="0"/>
            </a:br>
            <a:r>
              <a:rPr lang="de-CH" dirty="0"/>
              <a:t>Einnahmen: 1’873.10, Ausgaben: 1’242.73 </a:t>
            </a:r>
            <a:br>
              <a:rPr lang="de-CH" dirty="0"/>
            </a:br>
            <a:r>
              <a:rPr lang="de-CH" dirty="0"/>
              <a:t>Gewinn: 630.37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534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Jahresprogramm 2019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1. </a:t>
            </a:r>
            <a:r>
              <a:rPr lang="de-CH" dirty="0" err="1"/>
              <a:t>öV</a:t>
            </a:r>
            <a:endParaRPr lang="de-CH" dirty="0"/>
          </a:p>
          <a:p>
            <a:r>
              <a:rPr lang="de-CH" dirty="0"/>
              <a:t>2. Strassen</a:t>
            </a:r>
          </a:p>
          <a:p>
            <a:r>
              <a:rPr lang="de-CH" dirty="0"/>
              <a:t>3. Velo/Fussgänger</a:t>
            </a:r>
          </a:p>
          <a:p>
            <a:r>
              <a:rPr lang="de-CH" dirty="0"/>
              <a:t>4. Raumplanung</a:t>
            </a:r>
          </a:p>
          <a:p>
            <a:r>
              <a:rPr lang="de-CH" dirty="0"/>
              <a:t>5. Werbung</a:t>
            </a:r>
          </a:p>
          <a:p>
            <a:r>
              <a:rPr lang="de-CH" dirty="0"/>
              <a:t>6. Delegiertenversammlung VCS Schweiz </a:t>
            </a:r>
          </a:p>
        </p:txBody>
      </p:sp>
    </p:spTree>
    <p:extLst>
      <p:ext uri="{BB962C8B-B14F-4D97-AF65-F5344CB8AC3E}">
        <p14:creationId xmlns:p14="http://schemas.microsoft.com/office/powerpoint/2010/main" val="204295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Budget</a:t>
            </a:r>
            <a:br>
              <a:rPr lang="de-CH" dirty="0"/>
            </a:br>
            <a:endParaRPr lang="fr-FR" dirty="0"/>
          </a:p>
        </p:txBody>
      </p:sp>
      <p:pic>
        <p:nvPicPr>
          <p:cNvPr id="2052" name="Picture 4" descr="http://astroinfo.astrologix.de/politik/juneur/dago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82" y="1412776"/>
            <a:ext cx="5184576" cy="36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5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Budget</a:t>
            </a:r>
            <a:endParaRPr lang="fr-FR" dirty="0">
              <a:solidFill>
                <a:srgbClr val="88B939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26085"/>
              </p:ext>
            </p:extLst>
          </p:nvPr>
        </p:nvGraphicFramePr>
        <p:xfrm>
          <a:off x="1115615" y="1079500"/>
          <a:ext cx="6537954" cy="4515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7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VCS Sektion TG Budget 2019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Aufwand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Ertrag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Aufwand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Zersiedelung stoppen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5’000.00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Rechtsfälle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10’000.00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Mitgliederwerbung (</a:t>
                      </a:r>
                      <a:r>
                        <a:rPr lang="de-CH" sz="800" dirty="0" err="1">
                          <a:effectLst/>
                        </a:rPr>
                        <a:t>Thurbo</a:t>
                      </a:r>
                      <a:r>
                        <a:rPr lang="de-CH" sz="800" dirty="0">
                          <a:effectLst/>
                        </a:rPr>
                        <a:t>-Zug)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8’000.00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Homepage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200.00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Beiträge und Spenden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1’000.00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Unvorhergesehenes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2’000.00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Jahresversammlung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5’000.00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Büro und Verwaltung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2’000.00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Spesen</a:t>
                      </a:r>
                      <a:r>
                        <a:rPr lang="de-CH" sz="800" baseline="0" dirty="0">
                          <a:effectLst/>
                        </a:rPr>
                        <a:t> Vorstand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1’800.00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Löhne Sekretariat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10’500.00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Sonstiger</a:t>
                      </a:r>
                      <a:r>
                        <a:rPr lang="de-CH" sz="800" baseline="0" dirty="0">
                          <a:effectLst/>
                        </a:rPr>
                        <a:t> Personalaufwand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1’300.00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Velopumpe, </a:t>
                      </a:r>
                      <a:r>
                        <a:rPr lang="de-CH" sz="800" dirty="0" err="1">
                          <a:effectLst/>
                        </a:rPr>
                        <a:t>Cargobike</a:t>
                      </a:r>
                      <a:r>
                        <a:rPr lang="de-CH" sz="800" baseline="0" dirty="0">
                          <a:effectLst/>
                        </a:rPr>
                        <a:t> Sharing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4’000.00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Ertrag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Sektionsbeiträge VCS CH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49’300.00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Ertrag Velobörsen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500.00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Bank- und Postzinsen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9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Ertrag Mobilitätskurs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4’000.00</a:t>
                      </a: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Überschuss/-Verminderung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</a:rPr>
                        <a:t>3’000.00</a:t>
                      </a: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Total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50’800.00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53’800.00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8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Frauenfeld/Kreuzlingen 7.3.16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3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09888" y="1079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3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Wahl des Vorstandes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Präsident:</a:t>
            </a:r>
          </a:p>
          <a:p>
            <a:pPr marL="0" indent="0">
              <a:buNone/>
            </a:pPr>
            <a:r>
              <a:rPr lang="de-CH" dirty="0"/>
              <a:t>Peter Wildberger (bisher)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Übriger Vorstand:</a:t>
            </a:r>
          </a:p>
          <a:p>
            <a:pPr marL="0" indent="0">
              <a:buNone/>
            </a:pPr>
            <a:r>
              <a:rPr lang="de-CH" dirty="0"/>
              <a:t>Brigitte Ladner (bisher)</a:t>
            </a:r>
          </a:p>
          <a:p>
            <a:pPr marL="0" indent="0">
              <a:buNone/>
            </a:pPr>
            <a:r>
              <a:rPr lang="de-CH" dirty="0"/>
              <a:t>Vera Zahner (bisher)</a:t>
            </a:r>
          </a:p>
          <a:p>
            <a:pPr marL="0" indent="0">
              <a:buNone/>
            </a:pPr>
            <a:r>
              <a:rPr lang="de-CH" dirty="0"/>
              <a:t>Marc </a:t>
            </a:r>
            <a:r>
              <a:rPr lang="de-CH" dirty="0" err="1"/>
              <a:t>Killoh</a:t>
            </a:r>
            <a:r>
              <a:rPr lang="de-CH" dirty="0"/>
              <a:t> (neu)</a:t>
            </a:r>
          </a:p>
        </p:txBody>
      </p:sp>
      <p:pic>
        <p:nvPicPr>
          <p:cNvPr id="2" name="Picture 2" descr="http://www.vcs-tg.ch/typo3temp/pics/5e5a1e2e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8"/>
          <a:stretch/>
        </p:blipFill>
        <p:spPr bwMode="auto">
          <a:xfrm>
            <a:off x="5067883" y="3793537"/>
            <a:ext cx="3072434" cy="20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6FADEF-EBCA-419F-B36E-DE85A990F0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8478" r="9431" b="5594"/>
          <a:stretch/>
        </p:blipFill>
        <p:spPr>
          <a:xfrm rot="5400000">
            <a:off x="5019924" y="619459"/>
            <a:ext cx="3168352" cy="30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Delegierte: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2" name="AutoShape 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10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" name="AutoShape 12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460375" y="-12954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AutoShape 14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612775" y="-1143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16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765175" y="-990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1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917575" y="-838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6800" y="1079500"/>
            <a:ext cx="76295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3875" indent="-255588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0575" indent="-26511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050925" indent="-25876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065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9637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4209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8781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3353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kern="0" dirty="0"/>
              <a:t>Peter Wildberger</a:t>
            </a:r>
          </a:p>
          <a:p>
            <a:pPr marL="0" indent="0">
              <a:buFontTx/>
              <a:buNone/>
            </a:pPr>
            <a:endParaRPr lang="de-CH" kern="0" dirty="0"/>
          </a:p>
          <a:p>
            <a:pPr marL="0" indent="0">
              <a:buFontTx/>
              <a:buNone/>
            </a:pPr>
            <a:r>
              <a:rPr lang="de-CH" kern="0" dirty="0"/>
              <a:t>Brigitte Ladner</a:t>
            </a:r>
          </a:p>
          <a:p>
            <a:pPr marL="0" indent="0">
              <a:buFontTx/>
              <a:buNone/>
            </a:pPr>
            <a:endParaRPr lang="de-CH" kern="0" dirty="0"/>
          </a:p>
        </p:txBody>
      </p:sp>
      <p:pic>
        <p:nvPicPr>
          <p:cNvPr id="1026" name="Picture 2" descr="http://de.toonpool.com/user/6695/files/du_holst_2062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00" y="1079500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2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Homepage-Betreuerin /Geschäftsstelle / Ersatzdelegierte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2" name="AutoShape 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10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" name="AutoShape 12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460375" y="-12954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AutoShape 14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612775" y="-1143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16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765175" y="-990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1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917575" y="-838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6799" y="1340768"/>
            <a:ext cx="7629525" cy="423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3875" indent="-255588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0575" indent="-26511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050925" indent="-25876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065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9637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4209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8781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3353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kern="0" dirty="0"/>
              <a:t>Vera </a:t>
            </a:r>
            <a:r>
              <a:rPr lang="de-CH" kern="0" dirty="0" err="1"/>
              <a:t>Zahner</a:t>
            </a:r>
            <a:r>
              <a:rPr lang="de-CH" kern="0" dirty="0"/>
              <a:t> </a:t>
            </a:r>
          </a:p>
          <a:p>
            <a:pPr marL="0" indent="0">
              <a:buFontTx/>
              <a:buNone/>
            </a:pPr>
            <a:endParaRPr lang="de-CH" kern="0" dirty="0"/>
          </a:p>
        </p:txBody>
      </p:sp>
      <p:pic>
        <p:nvPicPr>
          <p:cNvPr id="2050" name="Picture 2" descr="http://www.fsjkultur.de/files/Dokumente%20und%20Bilder/FSJ%20Kultur/Leichte%20Sprache%20Bilder/Maedchen-Computer-%28c%29Kassing-Probe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31928"/>
            <a:ext cx="3441288" cy="34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9" y="2507219"/>
            <a:ext cx="4116254" cy="266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7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Rechnungsrevisoren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2" name="AutoShape 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10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" name="AutoShape 12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460375" y="-12954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AutoShape 14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612775" y="-1143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16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765175" y="-990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1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917575" y="-838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6800" y="1079500"/>
            <a:ext cx="76295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3875" indent="-255588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0575" indent="-26511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050925" indent="-25876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065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9637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4209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8781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3353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kern="0" dirty="0" err="1"/>
              <a:t>Klemenz</a:t>
            </a:r>
            <a:r>
              <a:rPr lang="de-CH" kern="0" dirty="0"/>
              <a:t> </a:t>
            </a:r>
            <a:r>
              <a:rPr lang="de-CH" kern="0" dirty="0" err="1"/>
              <a:t>Somm</a:t>
            </a:r>
            <a:endParaRPr lang="de-CH" kern="0" dirty="0"/>
          </a:p>
          <a:p>
            <a:pPr marL="0" indent="0">
              <a:buFontTx/>
              <a:buNone/>
            </a:pPr>
            <a:r>
              <a:rPr lang="de-CH" kern="0" dirty="0"/>
              <a:t>(bisher)</a:t>
            </a:r>
          </a:p>
          <a:p>
            <a:pPr marL="0" indent="0">
              <a:buFontTx/>
              <a:buNone/>
            </a:pPr>
            <a:endParaRPr lang="de-CH" kern="0" dirty="0"/>
          </a:p>
          <a:p>
            <a:pPr marL="0" indent="0">
              <a:buFontTx/>
              <a:buNone/>
            </a:pPr>
            <a:r>
              <a:rPr lang="de-CH" kern="0" dirty="0"/>
              <a:t>Joe </a:t>
            </a:r>
            <a:r>
              <a:rPr lang="de-CH" kern="0" dirty="0" err="1"/>
              <a:t>Brägger</a:t>
            </a:r>
            <a:endParaRPr lang="de-CH" kern="0" dirty="0"/>
          </a:p>
          <a:p>
            <a:pPr marL="0" indent="0">
              <a:buFontTx/>
              <a:buNone/>
            </a:pPr>
            <a:r>
              <a:rPr lang="de-CH" kern="0" dirty="0"/>
              <a:t>(bisher)</a:t>
            </a:r>
          </a:p>
          <a:p>
            <a:pPr marL="0" indent="0">
              <a:buFontTx/>
              <a:buNone/>
            </a:pPr>
            <a:endParaRPr lang="de-CH" kern="0" dirty="0"/>
          </a:p>
        </p:txBody>
      </p:sp>
      <p:pic>
        <p:nvPicPr>
          <p:cNvPr id="10" name="Picture 2" descr="http://www.ct-m.ch/img/steuer_l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1079500"/>
            <a:ext cx="3528392" cy="27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4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88B939"/>
                </a:solidFill>
              </a:rPr>
              <a:t>Apéro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2" name="AutoShape 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10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" name="AutoShape 12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460375" y="-12954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AutoShape 14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612775" y="-1143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16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765175" y="-990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18" descr="data:image/jpeg;base64,/9j/4AAQSkZJRgABAQAAAQABAAD/2wCEAAkGBxASEBAREA8QFRUVEBAVFRYPEBAQEBAVFREYFhUVFRUYHSggGBolGxUWITEhJiktLi4uFx8zODMsNyguLjABCgoKDg0OGhAQGi0lHyAtLS0tLS0tLS0tLS0tLS0tLS0tLS0tLS0tLS0tLS0tLS0tLS0tLS0tLS0tLS0tLS0tLf/AABEIAOEA4QMBEQACEQEDEQH/xAAbAAACAwEBAQAAAAAAAAAAAAABAgADBQYEB//EAEsQAAIBAwIEAwUDBQwHCQAAAAECAwAEERIhBRMxQQYiURQyYXGBI5GhB0JSctIkMzREYoKSk7HB0dMVFkNTY7PwJSZUc3SUorLh/8QAGgEAAwEBAQEAAAAAAAAAAAAAAAECAwQFBv/EADERAAICAQQBAwMCBQQDAAAAAAABAhEDBBIhMUEFE1EUImFxsTIzgZHBFSOh4TRC8P/aAAwDAQACEQMRAD8A+rV1nCGgA0MZMUgAaYiA0APUlCMKolhU0DQ9JFMrpkMdKRSA9NAwJ1oYkM3SpKYgqiCypKKzVIkZBSY0FqEDK6YhwKkojGqQmJQIYCkxkoQAzTECgCUAHFAAoAOaAGFAyEUrASmIdaKGFhSG0V00SWqakpCOKpCYUpMEGShMbFTrTYkO/SpRTKxVMhdlpqUWymqILVFSykhHNUhEQUMBjSGITTERRSAagAE0xC0AHFAExQAaAJigYKBEBoGOKQxWWmIAoBFgNIYjimmJhjNIaY0g2pJgxE602JDyDakhsROtNiQ8nSkimIg3qmQux5DtUoplaiqEi1jU9lPoqqiEWKKTKQjmgTABTEPikUKxpiFoEECixhosRKLAANADUmMhFACmmAVNDCxxUjEYVSZLIhpMaLGWpRTRUDVkFx3FSWymq8ElzDaoKZUnWqZKLJen1pRHISIb02JBlpIbJEKbCKJKe1CCQEFDYkhmOKSKZXVEDqMVJVAY0ITEqhDAUDDSABNAgZoAFMAg0AMDQxoJFIYhFMTQVak0CLCKQyoiqTFRZG1S0UmLIu9NOxNUNEaTQ0JIN6aJZavSpZa6KV6iqZBbN2pRHIEPemwiLId6EJliDAqSkUk5q1wQy4DAqey+kVMc0+ibGRe9IaQWNNIGyumIZVpMaDQApNOiWxaAJQA+KQxSKaESgBlakUhiKQMRhiqsmgo2KTQ0x3XNJcFNWVA0+yVwXEZFT0X2VI2DVMhcMsmHQ0kORIe4okOBX3+tV4JLJ+1SipEh6Gh9guisbmn0T5LJTtikuypCxLTbJjySVu1EUVIEa5oZKQ7tilRTZVVEDqtJsqgk0gKyaoVgoFQwWkOg4oCiBqdAGkACtCG0KRTJCrUmhplnWpK4ZWy4qrJoaN+1DQ0wyL3pIbQIm7U2hJklXBoiEkMu61L4Y1yhYTvVPoUewP1o8A+GNP2pIcmEbLS8j8AhG9Nkx7Ec5NNcCfLLSdIqfJb4RUoyau6ISstJwKnsp8FJ3qiCxUqWykgM1CQNiZqiQhaLGkNilYyGgAaqAsSmSEGgBw1JlJjYzSARkppiaArYpsRarA1FUXaZW6YqkyWho37GlJFJiyJihMlqhxuKOilyLEd6bQk+QHZvrS8B0wzdfpTXQS7DP2+VJBIknuqKF2OXCCNl+dHbDpAhXvTbFEV2yaFwJu2WAaRS7L4RUTk1RHbLFTFQUkK7+lUkJsQCmSkWBKmyqITTAQtRQhaoRKALMVNlUKVosVApiCGooaZYGqaHZGjoG0VEEVXZPRy/5RONy29vHypGjZnYll05CJGxPUH84p91c2ok4RtHRp4qcqZscOkuuRCZLWVnMMWshrYAvoGogaxgZzUx1UPJMsLvg9yzyYw1rOPrA39klP6nHfY/bkVC7ZT+8XH9UT/Yab1ON+SPamgveDORFcf+3m/uFNZ8fyN4pWGW9BweXcfH9zXH7NCz4/kJY5MqueKRjGVlBwNjBKvcD84DuQPrR9RjXkfsza4QzXcjY0W05278qP8AB3B/Co+qggeKTLmMx/i7jp1ki/uaktXBDeFsaTnHH2B2/wCJH/jSWsgglhkyHnYwIG/rIv8AGj6uA/adUBDMP4u5+UkX7VN6yAlhZW8k+f4LL9JLf9umtXATwyDHNKP4nP8A07b/ADKPqoMaxSRzHC/FFxLxGS1kSMR5uAoCkSoYnC+dtRVifgBj40YtRuybS8mCse6zrlSuls5Uh9hSL6Ky9OiWxaqiQhaACFosqiaaVhQA1OhWMGpUNDYpDFMfpRYtohWmJoKuRToE6LAwNTVFXZ83/KSeZfWdqN9RhQj/ANRcBDn5KufrXFqpW0js0saTkfVgPSvPfJRx/ifxZNaXHK5GtNMUxZQcrbqWFyx36r5cfrUHoabSQywvdT5X9fBif61XYwJZJwHd3/c9vFJcRRmBZkUKwxsHGcgnamb/AEuN/wANWl5fF3R1XgriTTwyM10k+JDpOqBpY0IGlZuSAgfOTgDYEZ3oOLVY1CSVV+39DP8AEni6W0uTCYNSgRTMygnFr5lnf9ZWC7ejUG2n0ccsN278f18GbJxjm2twJTGt6I15OYla5LuvNjCKV3C8wINttJJpGnsqORV/BfPwLceI7kq8MkUiP7XGkUsSsY5hHcqroxGdL7NsdiKCoabFakmqa5Xwebg/Ebw3JlWBriXE+ti19GETBIXluqxIcqqhRknPXvTsvLixe3TlS4+P37Pb7UxjluYouIyXK2lwWknW4t4om5RIWOFsKx1YACg9Mk56hkopNQk4qNrrltD8Uv8AiSxzCSJ1zYwiP2drmfMhmCszMkQZX0nJAB6daBY8eByjTv7nd/H9ymwe7hR5oLVuc81uiiZbpRLHh2dMzyMy+7jUQMEjrQ6HKOOUtspcJPqu/wCyOi8LcQeea8kKTIuq3wk6sjRsIsSIAdsAjqNj1oZy6nGoRilXnr9eDo6Rynyfgbf9vzA/p8Q/5grq0381lZ/5KPpDSelemkec5FfWmIYJQNIYIKVjohNAClqdCsGqigsGKdkkoGQE0CGElKilIcOKVDsJjB//ACkFJlbRmqtMmqPndv8AujxEoOcROx6Z2hg0/hI/4V5mpf8AuM9DEqxfqdJ4l4iEvGQ8W9kC2ySBW5BjLGRlyVcZPQbA1y/od+CF479vdzRmHxhc8tDMkaluWhf2eRiyPPKnNSInVhljBCn1zv0o8Gy0kHNqL/Pfn4s3/CPEnuDI5kjkiIQwyctIpn6h8oCcKPKASAeu3Sg5tViWOlVPyvA/izivs0Qjt3ijnl1GPWUSMaMFmfPbovqSw+YQtLh9yVytxXZ4+E+L4LhoXZoEjaxaSRpCoMcglVGjLE9B5tvkaDTNpJ401ze6v+z12fiSBudzJ7cOJpkiXWgd0RQVIBO+Rvmgznp5qqTqlZx3B/E80oec3Dao7SWbSZoPZtYjyOZFChZV3zhnzt0zTO7Npowe1Li6/P8AybfgbjDyzyKWlmDRhnl9rS4giZTsqqiBYy2roD0UZ+LaObV4lGCfC/FUzT8bcYMCwpzOUJTJmTVyySi5WJZCDoZieuCcKcb4NJGekxKdurrx/k8HAuNLbrbi41wCfnuTdXFzODoYLGFeXdS4OrBxsOmaRpnw73LZztrpJfsebk3bw2skl9eoZb14tKGOLVC0kpjbBj1BtCr36dqZanijKSUVxH/k8viDjbw3D2kd5PpiihXy3duJyxBLFtcUjscFfShcdjxYVOHuUrd+OP8ACOw4LPI1xeI0haOL2aNNWksTyQ8jkjqSXA+amkceaKUItdu7/ufPuDD/ALwTfr3/AP8AcV16X+b/AEMc/wDJR9KEXrXpX8HnbRsgUDtCmShIViFjToVi1QBFICYoAsqRkxQOiaBRYUiq6dY0eR2wqKzMT2AGT0+VDmkrYlC+jN4PxRp3lRoDGUWJwC4cskmoLnHusCjZG/bc1hg1UM17fBrl08sdX5NPcV08GPIwmI61LiO2fNfyda5r67u1coeUcEoHB9om5hBBP/DWuCGP3JSs7s09kYo+hyW9wSG50BI6FrUFh8jrrT6WJks8+kyt4piwZ2t2YYwWtTqGkkjB5nbJ++j6SD8krUTXBS4W2Ek+qyizjmP7KYycnuRJvufvqXpIrtlvUznx2QWyzMJ/3LIXjQBmgeRWQEsukGUge8TkDfb0p/Rx7sa1eSMdqdE/0auQ3Kssgsc+x7gk5JH2nfFP6KPyD1uWu3/czeOcRNsdo4XeRXZhDZrq0KBrZy0oB6gAdT26Gsc2LHiS3PsrHmy5OE3SNOGCQopS4KqVBHLghVcEZ2BU4roWkgYy1M32OlvONheTD4CK0A/5VWtLjJeeb7Y/Jn/8bP8A1dp/lUfS4/gPekT2ec/x2YD4x2n+VSemxrwHvSIYp+15MfnFa/5dL6XH8B70vB4OM3txbxh1maR3cIiskEYZsFjqYRkqAqseh6AVlmx4cUHJmuOWSclEs4BdtLDzkcRszuJV5MRPMRijZZcavd2PcEUY8GPLHdHoJ5JRe2T6OK4GSOPPk5Ja9ycYzuO3apxRUc7X4NcsrwJn0ksT3r0Dz7ZAp9KdoA8s0rDaMI6LHQcD0osdApCJQBVVEhBoCziZ7mKRZ7q7ZyqzzRqhZ9MSxzmFQiL+cxUNnqS/oBXz2t1Gb6j24Oj2NNix+1ukgtxX7EwKZpY3e0eNysj6I3uAHjdzvtoPXfDYPStYay9PKOR/dyTLT1lUodFXHOYpkkja5LOioFt3aMJp1YkdlIYgcwnG/TZSa87R55RagmkvJ158cWnJqzpLXxVZaIybnUCifa8uTlMSo3MmnSM9eu1fSe/jT27lZ43tTq6L/E12sdlcyDtA+kjuWGlcfVhWkm1FsmKTkkc3+SizAtp5CR9pcEL+rFGqgf0tdY6XiF/JtquZV8G1xTjDpM0MKoSgUu8hbQpYZVQF3LYwTuMah1rPVa6OBpVZOHSyyc2eC68YMkc6MgFwsDvEFSS4ikOG0e6Mr5hghsfAnfDx6uGSG7octPKEq7MbiXFbgopmxJHGrXCuqaHYiPCRPGNi2XLAgDoBjIyeHJq3mj7a7s6semWOW7xRu2fForSGG1KySvDDEknJVToYICVLMyjO/Qb7jpmvRlqcWGoyZxrBPK3JIps/FkkgMi2wKKSHQSn2qPAzgpp068EHGrBzsT3xfqGNSSa/qafRT22eG94hHcXNwYJVcG0tgjDJUEtPnfvg4yB0xvvXL6nkUnBo30UJJSTKODXyW1wWnln0rb8sNJzHFxIzJpVQPKCAmFGBu+B8ddFqdzcpy/oTqcNJRijftfFMbSIjwyRh2Cq7mNlDHZVfSx0kkgDqM7Zrqxa7FkltRz5NJkhG2dCK7Gcpj8b4y0TrFEqvIV1nWxWOJM4BbAJJJBwB+ickVyanVRwRtnRgwPKZ0/iqaPSjQQhnJCy84rBsOhJXUrnfAwRsd+1c0fUIyg3Tv4Oh6NxdGFa2XKSF3kAMcZ5uliYpG045xyB58Zy3U6jntXlZc8slw8NndDCo0/g9XBfEHLt0SCNZGLPJK0jmONGlcvyhgEs6qVB7A7ddh6i1UNNjUe2cT08s83Iy/CdyZOMiR1ClvbMhWLKD8DgZH0p6fL7mbcvgrNj2Ydv5Pp1zfwx45kiJk4GtlTJ+GTvXovjs4Fz4M2748yzNGkGsIsbN9qFkYPnBjQjDDbqWG+R2rj1GshgklPz5N8WB5FaMbwtK4mibL5nhmeUOX3dZFIYqfdbzsvywOwrl0GeWTNki3a8G2qxxhji65OhPGbfXy/aIdWrTp5iatX6OM+98K9T3Me7bas4tk6uuD2FjWpnYM0DsFAWWaRSsKIEFFjo4kqs00sygLDIWBjOJFuNOFEzA7ITp2C9RpJ32HzXqWohKdRXK8nt6PDKMOXwYl14lS4klsLB29oCsoZREEjKkBtPMZQzDpgVnp9DkdTkuPg0yaiFbUy6zd5BLFeN9okjfZjmQskROI9a5GrIGc7jcjesNTjeGacVS/wAmuB+4vuZSb6SN5RI0YhCqIwAq6RvkY/RxpHzzUVGaW29xorTe6qPbxsyRcEgSUFTJKAqsCrLEJWmiUg9MIiDHavpZOUdOk+zw4RTztro2/ChFtwi3lYZzGJNIwGd5n1Im/Qkuo36VtGax4rfhGM4vJka/JjXd3Jm5ujFhA6rMEcSNC4iQKyggGRWXRsBq1ZGD1rzNTj+prLA7sMvZ/wBuR4+HWzIqvJLI8uBqZcpzANwGX5knB6aiM4rzsmXc3FLg61CuWeMcbWdlhltpRqebZlLJiGQBS2B0bY+m3etPZljW+Muq/wCRKak6a7Kr2RoWj0zBYgW1B9PmLFick7kkkY3GMd6lS91PcrkVt2VXQljA73QlZZ1ACYwQiEDJ1OpIYMcgAYzpOehFbTg8WJKXkzUlknaNDiF/IJdFrCkpSKQyBcmSIaCYgQo2VnHes8OHfG5WVKe18HnZ0ljWUnzMgOY5C6I2Oqfm5Bzvis7cJUjTbuVsq4bbzTcqPMrIJhHJNsmkqC+BncthdiM9jmt9kop5kqSMpTi37b7Z3XC/EESKsU8zM/PeIHQ8h3mKR81kXCZ2GWxnFe3p9RuhHc+WeTmwNTe3pC+IuEzmYXECCQmNI3jDqr4RmZWQsQD77ZBI7Y9Kx12keZJx7RppNQsXEvJyNiiGSecu5WTYpLugCgA43IK+XI+Z3Oa8TK5RrH5XwepFJ/d4PJLJdyxyXMEkZswUGvlfZxrG7CbPcjYDPTbbFdcNL9lyi7Mnl+6k+CviMqAxyh2ABJ8jHlvrzu2+MZbJJ9Owrmx7ncGuzd1Vns8GW0icWRJAA/7qyAysBkZxkbH6V6ulg8eSn8HDqZb8dr5Okur1YzeTSoXkSV1cKAzhA2IlAPRdBVvTzE15PqPuT1O26Xg30sYrFaPDw60A0SyRupTmujLOwjRHJbliJTgLjGVwRkZyetc+o1UppY07XVf9m2PClcqortuK213IDDcS6vZ9QEbSRDlSSYbPqSUA9RjIwd6IvU6OLa4t0PbjzteaFa4YCeKaKJYFXC6dkKkEFSD6DG4x1x2rB8uMsbe7yapKmpLg7jw6j+yW3N1a+SmdedfTbVnfVjGc96+1xOWxX3R85kS3OurNDSK0siiaRRYULrooW4Os0UFnz69nFvJJDnMavhHXOgajq5TNjAdc4x3GnvkD5b1HS7crlF3Z9Bos6lBKR868S+FraSZnjnELuSxWQZjcsSToPz7b10abWzUKkrSFm0sXK06PV4Y8PiyZ5DNrZk04UFVAznudztWGr1azLalRrp9M8bts67wkU9qmuZUQxw2zFnaMOyScxTGEOPe08zYb7j1FdvpiqMpS6OT1GV1GPZPyg3V1cxwlYAqBiMGZTIHlKxxl1wFGCSDhjjVW2TWY8r2rwYYtPPH9z8l3C+FmOGONsoY2TOl9QnWNso0o6F9gc9cg74OK8/Lq3cop2mdMMKpNrkzry6DLqkkaBBcPMzPoXVlBFAF1ZHuK7HIyC/1rZ5EsEcUeW+yVBvK5y6MjxQ1yImignZjIDpLFVkUrhioZQBhlDfUdd9stP7blukujXKpbaRyv+luI8uO2W0ijZCuJktViuDpP58w94HuT175r05vC1zRxpZL4Oqu73K+cj3fN2HTevHhGpXH5PQf8NM1baaaOONbgOJXQS5kzqkVxqDZPUjIB9CD8K01mLJv3SM9NOG2kcZxbhUizyS2980JlJLDmPGTvuNSncb9DXVg1VQproyyae5XZ03gzw5FFaNLd3MnL5r6QjGMZ1BMkjzHLAgAHv3PTl1OdznUI8mmOG2PLNvhnDpYpZTbnm27tZSo7yYYaXkWRQMechW76dsZJIprUwWB458N+BPHJ5FNGlxK0RFUR85dM/PHJjEuuXWXBk1A5GvB3I6DfauTT6lxyKbrjjk2yYlKO0oPEpp1dHvnSblgSJbCIRwlhggKwbV3ySx3zjFd2X1PMpKSX2/uc+PQYmq8nMe0JLA8LYHkeJxGcBcZQ6fQbHFc8ouE1NfqjoXMdrODm8MIHKC6TrspU8zHrpzv869Nav7b2nI9NzVnTW6FUjgiDOcCNF6vIx2AA9ST/ANYriqWXJa8nTaxwpnScCK2fFIUuJVXlxyRs7thSywAEkn1wa9PH9ubn4OCf3YePk3+NcTjuZYR7OyA6mEznlzSKmCEAU6lVs5wxzgHYVxepauDxPYra8/qa6PTyUk5MyfGXGp4LVntow76lByNWhDnLaR17D03rw9DhhlzVkZ6WobhC4o5D/XqHEScPsJUm8isZJEdGUHJXQqDAyzHYrjOa+i1Gkwyh9/7nm4suRS4Om4jdbiUY1xESJncakOoAjoQSMfWvD0cpY8i2/J6eeMZ43fwfWUkJAJ7gH5bV9kj5dvkOunQrJrooVk007QGbxy8KII42AmlOlOhKj8+THooyd9s4HeubVahYcbkb4cXuSSMm2aPQ8aoOWrGPzeYSEe/nPveYkEnqQ1fJ5ZS3bm+We7CKqkjLn8O2rbrzI/8AypCFHyRsqPoKFqJeVZps+DwXXhyBVJa5lG4wZHRUzkYDaQpwemxB32INXDP93EP3CUZVzI2J5j7IbWGyEbFoyrRSI1uWWVX1Ox+03075UnfGTXr/AF+CWJx6/B5n0uRZFJ8nNz3i3MywsZkaIkzRadUTg9A7g6T02G+cnb04UnjjuVNPo7HUnXwLxa+HNt7WC4EcvMRxGOWNaKclC0jKqg/E709Nhc7k42Tlmo0rPPBNgPa3EokmQfaBtBOG3GChKkYONiaebHPFPclSHjlGaq7KbfhpuJG+30SIDoUxhoTGcDIAIOrYA7+nrRvUYdfqNp7hl8LXAzieI59TMcfIHpUPNB+GUk0PBwXkukrss7I4cRFdEUgU50nJJJ9Cds4yDWmHUxhNPbwRlxynFqzqLu+jvOU86jQ41wQnzFBp3lkI6Pg49FzgZJ321mrlkdR6Rz6bTqCt9mTceGrYnZpl+Al1D/5gmuFZ2u0jr2skUPs6CBAJ45HI5U+MktlmIcLgLsScjb1zgUNqb39NfAJNfb3Zo8d4vBaW/wBo/LDDloI/e1FcDST6dckjpWOnxzzZPt58mmWUYR5MexuzaOkd1cszTrCsWue3mw0cYQ/vUjYLHfJ2ycZNdmr0s3HcopVzx/8AeDHT5obqvsl7MOcN0iVwQ8xGpl0gso09N/Ngk4z2Oa5sEd8afNeDoyPZyvJpHh9vJBErwjyp5cseagO+8i757nfrmtJ5JxkYKKaM6Tw5a9dU39bn8SM/jR9RL4HsKuXb2pWWJZFdScSIzPKmVOcZzsRtjBBz0rXBmyuX2snJCG37jzXEEntQmvhOiuXbmGBZBkldAfQpRfX4EDOKvJqHOLcWm/1IhjSSR6+I292z6OVIzKwKSRLgNtswJ2XYkEE+vUVywljq7VPtGztcUe0cJvjGpdIi5HmWOUBlz89s/ImuaSwqX2M1jllX3I8NvwC9BOpOvd3gX7+Xkk1c8sJef3CDo1+AcGiW4T2xwd1MQU/YmUH3JGO5YEAgbA/EjFej6W9PKX5/Jx66WXbS6O1u+LW8cqwvMA7FRjS5ALHC62A0pk9NRGe2a96WaCkot8s8ZYpNbl4PdprayKJpNAUxs0h3wchbXGXuJmxraeZM9xHFK0cafAADOPVm9a+T9SzSnmafSPe0mJLGmvJkxN+65dKxoAgJ0ZzPrOzvsBlSjjud+u+KwnK8S8nRCNTZ72mwOtcqRvRicZuxy3zg4GoAgEZQ6hkfMCurS3HLF/kyzK4M0/FdkbVVkgjZLeURI4i1lLcl92wNo1KNjIwAVHc17fqGkUqyRXXZ5eiztXCTOfjvFV5lwFJfUB01JpAUj4ADT8MfGvKlFyimj0OIto5TxbweKd+cZWRiFVvIXXYbEgbiu3SZ5QWyjnz4VJ7ijgXCo7cmQOXYrjJXQFB67HftT1GeWT7a4DFhUPuZ03h45drgnCCNlVjsrgsGZh/JGkb/ABNcmVbY7PLNVy9xsDiSEE8xdjg6jpwcZ6H4EffWLxTXgrdH5M6/vQ8iqpjBWRCC8gVmBHm0LjzDSSPn8q1hBxi2/JLdugWNyY59O2l+YFIIwQcSBD/KDc4jthj6VUnux/oJKpGu03xrlo2PHc3wiZJmPlTUH/kqwwWHyIH0zVxjvi4LyK9rs8nii1hvoQrOfKSyNEVYg4wRjofTHwqtLknp59djzYo5YnKcE8LwpIspeVuWwZQ0RhGoHIzncgEdtvjXdqNZJx2pd/mznw6WKlbfR08DiaVV2ZUYNITuoxuqehYnG3YA+orjhF41uZ0ZWpfaevhkmgzIxUNzNRCDRHpZQFKL2GF3/laqeZ7kmjPGqbR6JrgAdawSNDFuLxRJEzDKrPCx+kqkH6Hf6V0Qg3aj20zObSVs6riPGE0nJBUjG2G1g7YAHvZ6YHXNeZjwZHOq5OhuCjd8HuXgs1vw9ZZbiVZFhTCKsQAdsKkbM6tk6mUZ2r6X/T9PCDyTjzR471WSctsXwW2Y5aBdRY9WZsapGPvM2O5/w9K+WyZNzb8HsRhSoktzWVlqJjcQvRG4YoHjkV1mXY+5Gz69J2byqwI6kAelehpcTypxTpx5T/wc+dqFNrhnqm0hVWMrtIshEutxIVIIVm1asZC9+igdNqnDqpRzLJkV0E9Onj2x4s7DgXF1uYi+nQysUkQnVocAHY9wQQQcDYjpX2OnzRzQU4nz+bE8UtrNHNaW/gzpFdaEM5PjHh+6WSR7ZRIkjs5j1COSN2OXKlvKyknOCQQSeuQB4+s9N92e+D5PU0uu2R2SRxdnxAtK7SeSTGgRMfOoR2BJ/Sy2dxkbdTXl59O8aUPjyenhyLI9xLfiFwWm5qqq6hy8PrJG+T02HTb51nkxwSjt5fkuEpNvdwizg9ub6fkRHUoKmdlOVijJOQT+k2kqAPn0Fdmi0c5TUmqSOfWaqMIuK7Z9M8T8UhgtpjLowYpQsbAMZiIz5FQ+9npjFe/JxiuWeFDdJnzHw9wy3ZFUiOY6Q0rszSCLI8sULZ8jAjJI9PiMfPZ5yX4+PyezBX5PbN4Ztj0kuF+AlyPvYE/jWHvvykbbPyeaTgtpHk6S57c9mkTPYlNlP3U/fnLhcfoGz5PFA4kRZDBcRLqVm5Ks9vIA2W20+6cdVAyD1NbNOL7Tf57Mk0/BrS3du5M2iJmZV85VWLKBtgntvXNuyL7TVRj2c9dqonBgiPmjkLLGhIUKy5cKvujLb467V144zyY2vgibjCVvyUPcMHiZw6rksHdGVGIGkKGIx1b8Kf084xbrsXuwk0kz03nEpAF5a6iWGd1AA7k5I/DNY48Kk3udGkptLg0uBBXaS4lGqOBlVE/31wxHLX6al29WU9qTW1JLt/sJ3Ls6x+G27gGeKJ5MeZwgRiTvgFcHSM4GT0Fccs8k/tfBrHHR5pOE2a/7FT+uzuPuY4pfUT+SljRgcWc69MSZkA8iwoftYdWCulRgFCdidt/ia6sK3RuT4/ZmWT7f1MAcS0SOJwYn8q6JcowGSVOTsc79PT510ywvatnKMo5E3zwULdgO554bWw0r5SQfRcbtRKDcUtvQ4um3Z135PuAtcXfMmVlSDlyBXUhpXbVyzg9FUoW33yFrt0WBXvfg5NXm42obiVrHHxyDTGi4vI/dQL78WD0+LZrZutQkZR/8d2d/4jtWltZUUFmGh1XbzNFIsir9SgH1rrz4/cxyivJx4Z7Zps448RVlDKdiMjt947H4V8HLC4S2y8H1UZKSTRmHjKuXVW3RtLDO4PxHat3ppQSb8ijKLbrwPwa29ru44CdtEzyDOCIuU0RYfHMigfP4V6fpmDdkcn0cXqGRRx0uz2XXAr6NinJeQDYPFpKv6HGcqfgenqetVm9Jybm4dEYvUce1buzq/CXDJYIX52A8kmsqCDoGhVAJGxOFyceuN69rRaZ4Mex/qeXq86zZNyNuuypHNZk+JJ2AhiVioldg7KcPoVSxVT2LbDI3AzjfeuHX55YcLkuzq0mJZMlMwZOGWIOv2aEN11hQsoPrzB5s/HNfM/WZrvc7Pb+mh1Rh8XMSwyRkLJGEkZUnUSGNt2OHO5BOTvk/GrjnnKal5H7EYxo9Nv4dsllUC3hYDh9kRzE5i80tNqcg/nHCZPU4r0fUcjxOO3j5OLSL3N1iTQWxZ1EBuXAVXaQqlumnJVAuyDGptlUkZ3OTXH7mTb/FtT/ub7IX1YOBuiNceQIRIFChy6xx8tSFT0UsWOBgZJ2ozzlJRuVhjhG3Sop4y6qxnTZhjXj/AGqDrkdyOoPwx3qccty2MtquUV/6QXRqDgrjOQQVI9c1Dg06Zaaas8EDrNcRRMcqzEsP0lVSxHyJAH1raMdqciJ88fJ0XFuJKowD/ZXOk30Ukcxw7h6TFm50iK2twEEZXJuJUb3lPeIn616GbbjjHcuTnxuUnKnwj22nDkgYyLcTB2QoWRwjaCQdOoDpkA7YrFauceIKingU/wCIU38iSKokmlMgZEDEysWxq5bA7aCATny407kg7avLLNB7n0T7Sxy48g4h4b3WSWK2iV3jjYQli68yeMa8gAagAV/nnepw6lfdFNt1xY8mGTp9HSz8BswgWKFIiuCjxALIjDo2r845/SyD3rg+qyXy7XwdCwrweGxvidSuRzEJDjp3IDgfotjI+dRkx1yumawlfDPHPxVH1aHB0kg4I2I9fT61fsyjSa7Gpxa4NXwkVW3ec+9M7HJ7xqxWIA/o4Gofrk96eodVD4/cyhG3uM/jl00ksXKTW+XUgFQWj0EsDq2wCEPz+dVp/wCGSk+P8hlS4rs8nA5THzFwI5BGww6bqXuriXJG2RiRRscbda7dTNOMK5VHLig1KV8FkxiyxkZ5GYKGLudLac48i4XbJ7Vis+RKo8GvsxbtqzFgukS8ifOlUvYGOSSFUFM9ewFd2mnJyi5MwyxSg0j6eeK3Mo1q0cCndVaIyy6T0LksAD30gbdMmss/rLjNrGuDKGgTVs5i74cNcjO41PIzmSHyAlt8NE2pf5wOa8zPrfelurk78GB41SZ5OG8KEnKLytho5mOhVU5juTEBk57CurVY8eHFCaXMvkyxZpzySjfRp2cDwSLJbmGDCSJgq1w8mtkJZ2LL5vsx64rDB6j7NuKtsrLpfc4kzd4L4ilNwlvPy25mrlyRqUOpVLlHQk/mqxBB/NO1e3oPUfqHtkqZ52q0ftK10dOa9Y88GKAMzj/DvaIgitpZWDow6owyMj4EEgjuCRUZcMcsXGXTKx5ZY5bonH3Xh3iPQNA3xzJH+Hm/tryH6NHxI9OPqr8xPMPBt8+zyQqDkHSryEg9cElQPuNaw9JhF25ET9Tk00oms/hG6UAw3C55cSETJr1CNcAgqVwT36iujU6GGem30YYNZLFfHZmQ+FOJxqUVrUgu7AkygjWxY5AXzbk+n99YP0xSd7jZeoV4PHH4Q4mH15gJVArDUw9oAycg4whB6Zz7x6daH6Ytrjf6B9etydGPf3jxNpmDRsDuJBpOfgeh+YJrzpaTJB8o7o6jHJXZnXFrK6SBUuI0cqVaOJwGOPOV26Hb57nvXUsOWKUnGzF5sbbW6j28HnjtkYSZSQ4A5w0OYlAC6dWMjqT8a59TiyWrRpiyQd0+ixeGXl4CbeNtHeRjoXH8jPvH4jYfhXRptDJ8syzayEeEzWtPDN/FGipbhwItOI3Uaft5Xx5sZ2kG/wADW+p0M8m2n0c+DVwjd+TyTcF4kT/A5f6cH7dcy9OyI6PrsZZbeEeKF0lURxNGSVEjlm1EafMFBBGCRjPeuiHp1xak+zGWuV/aujVuPCXEJl+2uI9WkjTHDIsTBsatWZNROwIIxg1eP0zHFcMiXqE26aEu7W/tUQXKmUaf36BSTt/vIt2B+IyPl0rg1PpTT3Y+js0/qEWqnwZU0kkskTRQyu6HchNP2ZBDKWfAPYhc9QPSssGizSUouPBrl1eKNOzztwxy3ksZMGVHlAjWISKGywJYgNkZGO+cd63x6PUt/d4XBlPWYEvt8mre8Skk8kUNwT2XkSJ9MsAo+/FckPTc7l9yN3rMCjaY/C/DXECzS/Yo24GS0oZM+4MY056lt9wNsDf1F6WnDbJnBL1Lm0j2v4TvpmDScqIqGAKlpi2rqDsuF2zj1x6UsHpagmpS4Y8vqDdNRKH8A3RP8Jj/AKpv261/02K8mX+oSf8A6mdffkzvskLLEyswJfzKybD8zfPT171f0aUvtYfV3F7kbt1FfqADav06xvGy/TLA/eK8bJ6JlUri0zth6lipWjLawvnP8Gk/nPEB9cMf7KqHo2X8Dl6niXRoWXAL6OOLyKxVJwQrYI5tw0uxIGcZx26V6Gq9Ollwxgnyjjxa2McspNcM81zw+/P8Wk/pR/tV5y9Hyx4O3/UcVF/AOEXouYZXi0LGzt5mUs5MbIBhScDzk9e1ehofTpYZ75HFq9bHLDbE+hIxwM+lexR5o2qigsGKLEELSHQ4pDAXpgIaYhlT1pNjoSa2jO5UE0lYOisW6dAo+6qJLGso8eZBUtl0kgRxgbKAPlTXBHZe+wwKS7LfCoEI705MIiru31o6RK7DKd6F0OXYLpAcZAO3elEJFXsUYAIQU03YVxY8duhB8q/dSk3YRVoiooO4H3CqfKEuGPKmOlSmNoaNuxoaGmI6YqkxNBR6TQJjMuakbRURVkhDUNAmODSqh2AiiwoQiixExTsBhSGQmgQCaEIFMB1WpKCzYoQMrqiS1FxUNliO2apIluxol70mUlQjnJqkiW7LG2WpXLK6QsI3okERW6/WqXRL7Hm7UolSCm60vILoSI702KPYZRvQgYyHIpPga5KiMGqJ6LVbIqXwX2VsuKaIYVahoExzSH2VkVVioFAhg1FDslICUAAmnQrBQBAKBjgVIyM1NITYlMQ6LSbKSI7dqSQMVFzVMSVlkjbVKRTYkY3pslIMpoihsaLpSkESsdfrTJLJu1KJUgQnY0PscRDsafgnoscZFJcFPlFaNg1TRKY8gzUopoQHFPsmyzORSK7K2XFUmQ0RWoaGmPmpGIy1QhaBBBoCw5oCxaACBSYxhQBC1FDEpkjqtA0hmalRVldMgtUYqXyWuCpjmqRLLYxtUvspFTHeq8EPstHT6VBfgqXqKpklktKI5AipsIgk60IUuxoztSZSZWw3qkQ+CxGqWWmI600S0RWp0CY5FIbKyKYiA0AmPSAUigAUxAoAIoANAyE0ALQIYClYxs0DEJpiGQUrGkFzQkDEUU2Si1jtUpFsqFUSWudqlFMrTqKpkjy1KGxYzvTYkGShDkgRmhiQZBQhtCqabQkOanoorIqiWMpoGmEikIQ00IgNABzRQyUCJQBKABmgAUAMBQA1KhiE0CIBTYIsqSismqJHQUmNAkNCGwIN6bEhn6VKGxU61TEh36VKKZWvWmyUWN0pIbKwaolFppFlRpkjqaTGBhQhMQUxDg0hkNACUwDmgQaAJQAKABQARQAaAATQAKAHUUmMjGhALTEWCkUVsaaExkpMER6ENgTrTYkM/SpKYgqiCw1JRWapEjqaRaFYU0SAGhgPSAQ0xMgoAOaTGShALTEGgCUACgA0AQUAE0ACgAgUAGgYpNMQVFJjQTSQ2JTJLFpFIVqaEyJQxIZqkoSqJHBqShGqkSwrSY0EihAxKoQy1LGE0AJTAIoEGgAUACgCUASgA0AQUAQ0ACgBhQBKBi0xDLSY0FqSGxKoksFSUhWpoTIlDEhjSKENMkcVJQjVSJYVpMaGoQMQ1QgrUsZDQAtMQRQAaABQAKAJQB//2Q=="/>
          <p:cNvSpPr>
            <a:spLocks noChangeAspect="1" noChangeArrowheads="1"/>
          </p:cNvSpPr>
          <p:nvPr/>
        </p:nvSpPr>
        <p:spPr bwMode="auto">
          <a:xfrm>
            <a:off x="917575" y="-838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6800" y="1079500"/>
            <a:ext cx="76295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3875" indent="-255588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0575" indent="-26511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050925" indent="-258763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5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065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9637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4209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8781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335338" indent="-265113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CH" kern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D0874E-45E7-4CE4-A854-8E542F4F1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14" y="902420"/>
            <a:ext cx="5129671" cy="49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5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2. Teil: Referat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413395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>
                <a:solidFill>
                  <a:srgbClr val="88B939"/>
                </a:solidFill>
              </a:rPr>
              <a:t>Direkter Draht ins Bundeshaus – welche Mobilität hat Zukunft?</a:t>
            </a:r>
          </a:p>
          <a:p>
            <a:pPr marL="0" indent="0" algn="ctr">
              <a:buNone/>
            </a:pPr>
            <a:r>
              <a:rPr lang="de-CH" dirty="0"/>
              <a:t>Edith Graf-Litscher, Nationalrätin und Präsidentin </a:t>
            </a:r>
            <a:r>
              <a:rPr lang="de-CH" dirty="0" err="1"/>
              <a:t>Verkehrskommision</a:t>
            </a:r>
            <a:r>
              <a:rPr lang="de-CH" dirty="0"/>
              <a:t>, Frauenfeld &amp; Ruedi Blumer, Zentralpräsident CS, Gossau SG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22866"/>
            <a:ext cx="4920546" cy="3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0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1. Teil Verbandsgeschäfte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1. Begrüssung, Wahl der Stimmenzähler/-innen</a:t>
            </a:r>
          </a:p>
          <a:p>
            <a:r>
              <a:rPr lang="de-CH" dirty="0"/>
              <a:t>2. Protokoll der Jahresversammlung 2018</a:t>
            </a:r>
          </a:p>
          <a:p>
            <a:r>
              <a:rPr lang="de-CH" dirty="0"/>
              <a:t>3. Jahresbericht 2018</a:t>
            </a:r>
          </a:p>
          <a:p>
            <a:r>
              <a:rPr lang="de-CH" dirty="0"/>
              <a:t>4. Jahresrechnung 2018, Revisorenbericht </a:t>
            </a:r>
          </a:p>
          <a:p>
            <a:r>
              <a:rPr lang="de-CH" dirty="0"/>
              <a:t>5. Vorschau, Budget 2019</a:t>
            </a:r>
          </a:p>
          <a:p>
            <a:r>
              <a:rPr lang="de-CH" dirty="0"/>
              <a:t>6. Wahl des Vorstandes, der Rechnungsrevisoren und der Delegierten</a:t>
            </a:r>
          </a:p>
          <a:p>
            <a:r>
              <a:rPr lang="de-CH" dirty="0"/>
              <a:t>7. Statutenrevision</a:t>
            </a:r>
          </a:p>
          <a:p>
            <a:r>
              <a:rPr lang="de-CH" dirty="0"/>
              <a:t>8. Verschiedenes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4A23FCE-869A-4422-880D-D8672EF20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70" y="116632"/>
            <a:ext cx="3837459" cy="56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5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74B2D02-C721-4C93-B561-B8317D0B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0"/>
            <a:ext cx="5004523" cy="58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Jahresbericht</a:t>
            </a:r>
            <a:endParaRPr lang="fr-FR" dirty="0">
              <a:solidFill>
                <a:srgbClr val="88B939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286F6D-B0DC-4CA0-B12C-1B974BAF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407790"/>
            <a:ext cx="65722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Jahresrechnung 2018</a:t>
            </a:r>
            <a:br>
              <a:rPr lang="de-CH" dirty="0">
                <a:solidFill>
                  <a:srgbClr val="88B939"/>
                </a:solidFill>
              </a:rPr>
            </a:br>
            <a:r>
              <a:rPr lang="de-CH" dirty="0">
                <a:solidFill>
                  <a:srgbClr val="88B939"/>
                </a:solidFill>
              </a:rPr>
              <a:t>Schlussbilanz per 31.12.2018</a:t>
            </a:r>
            <a:endParaRPr lang="fr-FR" dirty="0">
              <a:solidFill>
                <a:srgbClr val="88B939"/>
              </a:solidFill>
            </a:endParaRPr>
          </a:p>
        </p:txBody>
      </p:sp>
      <p:pic>
        <p:nvPicPr>
          <p:cNvPr id="1026" name="Picture 2" descr="http://img.welt.de/img/literarischewelt/crop112086847/9066936178-ci3x2l-w900/zgbdc5-67wn1gklon54zj74lit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16437"/>
            <a:ext cx="5976664" cy="39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7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Vermögensrechnung per 31.12.2018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2800" dirty="0"/>
              <a:t>Aufwand:	49’933.67</a:t>
            </a: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r>
              <a:rPr lang="de-CH" sz="2800" dirty="0"/>
              <a:t>Ertrag:	59’985.90</a:t>
            </a: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r>
              <a:rPr lang="de-CH" sz="2800" dirty="0"/>
              <a:t>Gewinn:	10’052.23</a:t>
            </a: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r>
              <a:rPr lang="de-CH" sz="2800" dirty="0"/>
              <a:t>Vermögen:	66’677.81</a:t>
            </a:r>
          </a:p>
        </p:txBody>
      </p:sp>
    </p:spTree>
    <p:extLst>
      <p:ext uri="{BB962C8B-B14F-4D97-AF65-F5344CB8AC3E}">
        <p14:creationId xmlns:p14="http://schemas.microsoft.com/office/powerpoint/2010/main" val="410783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Bilanz 2018</a:t>
            </a:r>
            <a:endParaRPr lang="fr-FR" dirty="0">
              <a:solidFill>
                <a:srgbClr val="88B939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31601"/>
              </p:ext>
            </p:extLst>
          </p:nvPr>
        </p:nvGraphicFramePr>
        <p:xfrm>
          <a:off x="107502" y="1340767"/>
          <a:ext cx="8708935" cy="3135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6868"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Kontonr.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Konto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Saldo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Kontonr.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Konto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Saldo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06"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1000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Kasse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31.35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2000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Verbindlichkeiten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11’543.90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1010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Postcheck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65’055.51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2100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Bank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0.00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306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1020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 dirty="0">
                          <a:effectLst/>
                        </a:rPr>
                        <a:t>Kontokorrent ABS Olten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26’134.85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2600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 dirty="0">
                          <a:effectLst/>
                        </a:rPr>
                        <a:t>Rückstellungen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13'000.00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1090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Geld-Transferkonto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0.00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2730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Passive Rechnungsabgrenzung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0.00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1100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Forderungen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0.00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2800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Eigenkapital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56’625.58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794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1176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Guthaben Verrechnungssteuer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0.00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2990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Gewinnvortrag/Verlustvortrag/Jahresgewinn/Jahresverlust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10’052.53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1300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Vorausbezahlte Aufwendungen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0.00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306"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1301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Noch nicht erhaltene Erträge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>
                          <a:effectLst/>
                        </a:rPr>
                        <a:t>0.00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794"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868"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900" u="none" strike="noStrike">
                          <a:effectLst/>
                        </a:rPr>
                        <a:t>TOTAL</a:t>
                      </a:r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u="none" strike="noStrike" dirty="0">
                          <a:effectLst/>
                        </a:rPr>
                        <a:t>91’221.71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53" marR="5053" marT="50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91’221.71</a:t>
                      </a:r>
                    </a:p>
                  </a:txBody>
                  <a:tcPr marL="5053" marR="5053" marT="505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15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Infos zu Bilanz </a:t>
            </a:r>
            <a:endParaRPr lang="fr-FR" dirty="0">
              <a:solidFill>
                <a:srgbClr val="88B939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Kreditoren 11’543.90 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Kurs Mobil sein und bleiben für Peter Wildberger: 600</a:t>
            </a:r>
          </a:p>
          <a:p>
            <a:r>
              <a:rPr lang="de-CH" dirty="0" err="1"/>
              <a:t>Thurgipark</a:t>
            </a:r>
            <a:r>
              <a:rPr lang="de-CH" dirty="0"/>
              <a:t>: 4’592.65</a:t>
            </a:r>
          </a:p>
          <a:p>
            <a:r>
              <a:rPr lang="de-CH" dirty="0"/>
              <a:t>Outlet Wigoltingen: 3’908.45</a:t>
            </a:r>
          </a:p>
          <a:p>
            <a:r>
              <a:rPr lang="de-CH" dirty="0"/>
              <a:t>Motocross Frauenfeld: 1’931</a:t>
            </a:r>
          </a:p>
          <a:p>
            <a:r>
              <a:rPr lang="de-CH" dirty="0"/>
              <a:t>Geschäftsführung Bodensee S-Bahn 2016 V. Zahner: 511.80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Rückstellungen:  13’000</a:t>
            </a:r>
          </a:p>
        </p:txBody>
      </p:sp>
    </p:spTree>
    <p:extLst>
      <p:ext uri="{BB962C8B-B14F-4D97-AF65-F5344CB8AC3E}">
        <p14:creationId xmlns:p14="http://schemas.microsoft.com/office/powerpoint/2010/main" val="118904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88B939"/>
                </a:solidFill>
              </a:rPr>
              <a:t>Erfolgsrechnung 2018</a:t>
            </a:r>
            <a:endParaRPr lang="fr-FR" dirty="0">
              <a:solidFill>
                <a:srgbClr val="88B939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71846"/>
              </p:ext>
            </p:extLst>
          </p:nvPr>
        </p:nvGraphicFramePr>
        <p:xfrm>
          <a:off x="683568" y="908720"/>
          <a:ext cx="7928262" cy="4997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048"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Kontonr.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Konto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Saldo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Kontonr.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Konto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Saldo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2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5600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Löhne, Verwaltung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11’114.40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3400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Mitgliederbeiträge VCS CH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49’312.80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48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5700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AHV, IV, EO, ALV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0.00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3490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Div. Einnahmen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</a:t>
                      </a: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48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5730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Unfallversicherung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0.00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3500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Kurse mobil sein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8’600.00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5880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Sonstiger Personalaufwand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3600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Einnahmen 2. Röhre Gotthard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0.00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5900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übrige GL-Mitglieder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1'800.00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3700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Einnahmen Velobörse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1’873.10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6000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 dirty="0">
                          <a:effectLst/>
                        </a:rPr>
                        <a:t>Honorare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13’119.90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6030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Mitgliedschaften bei Organisationen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500.00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6200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Ortsgruppen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6210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Abstimmungen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2’668.85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6220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Unterstützungsbeitrag an Organisationen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1’100.00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6300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Mobil sein und bleiben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5’686.85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6500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Büromaterial/Porti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232.65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6513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Abonnemente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78.00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6521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Sitzungszimmer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511.20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6530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Ehrenmitgliederbeiträge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0.00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6574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Velobörse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1’242.73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6641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Werbung/Internet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5’586.85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6642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Jahresversammlungen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 dirty="0">
                          <a:effectLst/>
                        </a:rPr>
                        <a:t>5’255.29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6840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Bank-, PC-Spesen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122.00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u="none" strike="noStrike">
                          <a:effectLst/>
                        </a:rPr>
                        <a:t>6850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Sonstige Aufwände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614.95</a:t>
                      </a: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TOTAL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u="none" strike="noStrike" dirty="0">
                          <a:effectLst/>
                        </a:rPr>
                        <a:t>49’933.67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TOTAL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59’985.90</a:t>
                      </a: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7947"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800" u="none" strike="noStrike">
                          <a:effectLst/>
                        </a:rPr>
                        <a:t>SALDO</a:t>
                      </a:r>
                      <a:endParaRPr lang="de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87" marR="4687" marT="4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10’052.23</a:t>
                      </a:r>
                    </a:p>
                  </a:txBody>
                  <a:tcPr marL="4687" marR="4687" marT="4687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875328"/>
      </p:ext>
    </p:extLst>
  </p:cSld>
  <p:clrMapOvr>
    <a:masterClrMapping/>
  </p:clrMapOvr>
</p:sld>
</file>

<file path=ppt/theme/theme1.xml><?xml version="1.0" encoding="utf-8"?>
<a:theme xmlns:a="http://schemas.openxmlformats.org/drawingml/2006/main" name="VCS_TG_PPT-Praesentation">
  <a:themeElements>
    <a:clrScheme name="Standarddesign 1">
      <a:dk1>
        <a:srgbClr val="000000"/>
      </a:dk1>
      <a:lt1>
        <a:srgbClr val="FFFFFF"/>
      </a:lt1>
      <a:dk2>
        <a:srgbClr val="022778"/>
      </a:dk2>
      <a:lt2>
        <a:srgbClr val="808080"/>
      </a:lt2>
      <a:accent1>
        <a:srgbClr val="99CC1D"/>
      </a:accent1>
      <a:accent2>
        <a:srgbClr val="0000FF"/>
      </a:accent2>
      <a:accent3>
        <a:srgbClr val="FFFFFF"/>
      </a:accent3>
      <a:accent4>
        <a:srgbClr val="000000"/>
      </a:accent4>
      <a:accent5>
        <a:srgbClr val="CAE2AB"/>
      </a:accent5>
      <a:accent6>
        <a:srgbClr val="0000E7"/>
      </a:accent6>
      <a:hlink>
        <a:srgbClr val="660066"/>
      </a:hlink>
      <a:folHlink>
        <a:srgbClr val="B2B2B2"/>
      </a:folHlink>
    </a:clrScheme>
    <a:fontScheme name="Standarddesign">
      <a:majorFont>
        <a:latin typeface="MetaBold-Roman"/>
        <a:ea typeface=""/>
        <a:cs typeface=""/>
      </a:majorFont>
      <a:minorFont>
        <a:latin typeface="MetaBook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Roman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Roman" pitchFamily="12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22778"/>
        </a:dk2>
        <a:lt2>
          <a:srgbClr val="808080"/>
        </a:lt2>
        <a:accent1>
          <a:srgbClr val="99CC1D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CAE2AB"/>
        </a:accent5>
        <a:accent6>
          <a:srgbClr val="0000E7"/>
        </a:accent6>
        <a:hlink>
          <a:srgbClr val="66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CS_TG_PPT-Praesentation" id="{DA8E6190-60F0-43C0-81B1-90B9BD53EB1B}" vid="{CA67899E-F80F-4D5B-8A91-A7BE333FAC07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VCS_TG_PPT-Praesentation</Template>
  <TotalTime>0</TotalTime>
  <Words>503</Words>
  <Application>Microsoft Office PowerPoint</Application>
  <PresentationFormat>Bildschirmpräsentation (4:3)</PresentationFormat>
  <Paragraphs>359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Eurostile</vt:lpstr>
      <vt:lpstr>MetaBold-Roman</vt:lpstr>
      <vt:lpstr>MetaBook-Roman</vt:lpstr>
      <vt:lpstr>Times New Roman</vt:lpstr>
      <vt:lpstr>VCS_TG_PPT-Praesentation</vt:lpstr>
      <vt:lpstr>VCS Thurgau Jahresversammlung 2019</vt:lpstr>
      <vt:lpstr>1. Teil Verbandsgeschäfte</vt:lpstr>
      <vt:lpstr>PowerPoint-Präsentation</vt:lpstr>
      <vt:lpstr>Jahresbericht</vt:lpstr>
      <vt:lpstr>Jahresrechnung 2018 Schlussbilanz per 31.12.2018</vt:lpstr>
      <vt:lpstr>Vermögensrechnung per 31.12.2018</vt:lpstr>
      <vt:lpstr>Bilanz 2018</vt:lpstr>
      <vt:lpstr>Infos zu Bilanz </vt:lpstr>
      <vt:lpstr>Erfolgsrechnung 2018</vt:lpstr>
      <vt:lpstr>Infos zu Erfolgsrechnung  </vt:lpstr>
      <vt:lpstr>Jahresprogramm 2019</vt:lpstr>
      <vt:lpstr>Budget </vt:lpstr>
      <vt:lpstr>Budget</vt:lpstr>
      <vt:lpstr>Wahl des Vorstandes</vt:lpstr>
      <vt:lpstr>Delegierte:</vt:lpstr>
      <vt:lpstr>Homepage-Betreuerin /Geschäftsstelle / Ersatzdelegierte</vt:lpstr>
      <vt:lpstr>Rechnungsrevisoren</vt:lpstr>
      <vt:lpstr>Apéro</vt:lpstr>
      <vt:lpstr>2. Teil: Referat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Thema, max. 2 Zeilen (MetaBold-Roman)</dc:title>
  <dc:creator>Verdi</dc:creator>
  <dc:description>Vorlage für PowerPoint-Präsentationen</dc:description>
  <cp:lastModifiedBy>Vera Zahner</cp:lastModifiedBy>
  <cp:revision>34</cp:revision>
  <cp:lastPrinted>2009-04-22T19:24:48Z</cp:lastPrinted>
  <dcterms:created xsi:type="dcterms:W3CDTF">2016-02-03T08:38:16Z</dcterms:created>
  <dcterms:modified xsi:type="dcterms:W3CDTF">2019-03-26T14:23:50Z</dcterms:modified>
</cp:coreProperties>
</file>